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3"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108" d="100"/>
          <a:sy n="108" d="100"/>
        </p:scale>
        <p:origin x="14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4BBA-6888-18CE-F463-6BF57D900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B5853-0EE6-DDDF-B887-EE0DCE1F7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D5B5EA-6D86-E0F1-5CBE-569781B40743}"/>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C14B7C16-5222-D8F8-5524-DA612896B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A039C-81B0-4309-AF0E-BBDC64FF9176}"/>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385012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5816-F110-4EFD-57C5-2263549913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86B7DF-E479-AEA3-9415-74E8F849D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CC352-FA4A-468E-BF9E-1A313B52ADCB}"/>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A93A4EA0-7EE9-DF0B-F646-4097C27F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8DE87-0B22-F201-D681-D972F0158596}"/>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8791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2C8B-FC82-C8E9-8C43-98E437B515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1F23E3-CD1A-4EC1-5382-9DE30145B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8FB23-0791-77FB-B39C-CCD93DAE737D}"/>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4729DD71-3D49-B844-27A6-C9B863699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CEF32-DCE5-6FAA-4A39-89A92CF84170}"/>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09088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B97B-9710-00E9-D866-BC700355C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D22BC-6012-B602-F1DC-FD498D7CBE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C5AF0-70E5-4250-8083-57BB4F0E0DBD}"/>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D87C686F-31A4-1F31-DA09-21C4A8876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0D2-993A-1838-56B1-F176952107A5}"/>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144652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2D5B-EA83-805D-9547-FA14EED76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726741-4DD9-2BFF-2F6C-7112FE39A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83B842-D51E-A440-E9FC-78F5AA3CD5D6}"/>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3451AE48-2811-12FF-C008-7E4083422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06DD2-AFB6-012B-94C8-3308C8AF7A78}"/>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01348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F382-815A-4E86-5078-DC10EE8E6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5A43B-8706-4FA7-9626-B5A10EFC92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6496C-5176-F614-4E0B-CC43D73953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F638A-1492-4EFF-0F57-39D84A46F9EF}"/>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6" name="Footer Placeholder 5">
            <a:extLst>
              <a:ext uri="{FF2B5EF4-FFF2-40B4-BE49-F238E27FC236}">
                <a16:creationId xmlns:a16="http://schemas.microsoft.com/office/drawing/2014/main" id="{D13A320F-FAC9-9D22-E0B2-5B597045C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1A36B-9232-43BD-61F3-004DE63CBEA7}"/>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45634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BEB-26D4-A038-DDF8-F511713BC1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4109C6-B372-58B9-E2E5-2352AD4B0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D65604-E4B6-F8AA-3A40-AD3055AD2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1869B3-8D4C-CE37-A7CC-F6EE47C30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70CA1-D641-E7EC-F076-C0D6199EDA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E0F6A9-6DA6-51E3-9DCC-CDB4415DEC90}"/>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8" name="Footer Placeholder 7">
            <a:extLst>
              <a:ext uri="{FF2B5EF4-FFF2-40B4-BE49-F238E27FC236}">
                <a16:creationId xmlns:a16="http://schemas.microsoft.com/office/drawing/2014/main" id="{2B76DD4D-6AC8-3648-3477-4730F91DF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8D4699-E109-A6FD-B6D5-31ECBD69BAC4}"/>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195514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D2AB-C56F-336E-A0D0-F64465A96B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F74CF-DB1E-B977-738F-CE5A39B284C1}"/>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4" name="Footer Placeholder 3">
            <a:extLst>
              <a:ext uri="{FF2B5EF4-FFF2-40B4-BE49-F238E27FC236}">
                <a16:creationId xmlns:a16="http://schemas.microsoft.com/office/drawing/2014/main" id="{942275B8-5CD7-9809-5DB9-85194D1ECA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6585B-F6D6-612A-4A10-3760CBAEF22F}"/>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548026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5ADA5-503C-6825-F703-50AC91D3A2F4}"/>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3" name="Footer Placeholder 2">
            <a:extLst>
              <a:ext uri="{FF2B5EF4-FFF2-40B4-BE49-F238E27FC236}">
                <a16:creationId xmlns:a16="http://schemas.microsoft.com/office/drawing/2014/main" id="{053B4F06-DE9C-0119-A5BA-DFD5825AE0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026003-6650-7B1D-8B20-9FA8E65FC12F}"/>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428252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FAC6-0844-4290-764E-9E6446D5A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7D6416-870A-A3A2-F12F-0185795399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71E9F-BA61-7051-DE7B-B9DF94FC7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CA3E9-18EE-F965-B0D9-6A3A33776FCF}"/>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6" name="Footer Placeholder 5">
            <a:extLst>
              <a:ext uri="{FF2B5EF4-FFF2-40B4-BE49-F238E27FC236}">
                <a16:creationId xmlns:a16="http://schemas.microsoft.com/office/drawing/2014/main" id="{ABB62E20-3DF8-00FC-C3A7-017787ADF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9B45B-0C57-5017-4BA4-24BF3CA4D215}"/>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33633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5DB2-1C43-DD13-60EB-FE0083A35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13F7DE-ADC7-F931-C83F-1E600AEB0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5CAFA-86D5-AAE2-A315-4E1BF2A07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54D10-21AE-7371-25BC-F5F4992F9FD2}"/>
              </a:ext>
            </a:extLst>
          </p:cNvPr>
          <p:cNvSpPr>
            <a:spLocks noGrp="1"/>
          </p:cNvSpPr>
          <p:nvPr>
            <p:ph type="dt" sz="half" idx="10"/>
          </p:nvPr>
        </p:nvSpPr>
        <p:spPr/>
        <p:txBody>
          <a:bodyPr/>
          <a:lstStyle/>
          <a:p>
            <a:fld id="{6AC9AE96-56F8-4797-A734-F152289DA261}" type="datetimeFigureOut">
              <a:rPr lang="en-US" smtClean="0"/>
              <a:t>8/2/2023</a:t>
            </a:fld>
            <a:endParaRPr lang="en-US"/>
          </a:p>
        </p:txBody>
      </p:sp>
      <p:sp>
        <p:nvSpPr>
          <p:cNvPr id="6" name="Footer Placeholder 5">
            <a:extLst>
              <a:ext uri="{FF2B5EF4-FFF2-40B4-BE49-F238E27FC236}">
                <a16:creationId xmlns:a16="http://schemas.microsoft.com/office/drawing/2014/main" id="{96FD130E-3762-036D-7077-3BE41B739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93C4C8-6CD9-E569-8011-4DC2195DACC1}"/>
              </a:ext>
            </a:extLst>
          </p:cNvPr>
          <p:cNvSpPr>
            <a:spLocks noGrp="1"/>
          </p:cNvSpPr>
          <p:nvPr>
            <p:ph type="sldNum" sz="quarter" idx="12"/>
          </p:nvPr>
        </p:nvSpPr>
        <p:spPr/>
        <p:txBody>
          <a:bodyPr/>
          <a:lstStyle/>
          <a:p>
            <a:fld id="{834D5F77-E2AA-433D-84D6-CE74A0C56CF0}" type="slidenum">
              <a:rPr lang="en-US" smtClean="0"/>
              <a:t>‹#›</a:t>
            </a:fld>
            <a:endParaRPr lang="en-US"/>
          </a:p>
        </p:txBody>
      </p:sp>
    </p:spTree>
    <p:extLst>
      <p:ext uri="{BB962C8B-B14F-4D97-AF65-F5344CB8AC3E}">
        <p14:creationId xmlns:p14="http://schemas.microsoft.com/office/powerpoint/2010/main" val="282942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6435C-BA13-0490-BA31-923925C6F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4FB50-4384-3840-33E1-8CE864517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E1A63-3ADD-9AE6-D4BF-4228A586A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9AE96-56F8-4797-A734-F152289DA261}" type="datetimeFigureOut">
              <a:rPr lang="en-US" smtClean="0"/>
              <a:t>8/2/2023</a:t>
            </a:fld>
            <a:endParaRPr lang="en-US"/>
          </a:p>
        </p:txBody>
      </p:sp>
      <p:sp>
        <p:nvSpPr>
          <p:cNvPr id="5" name="Footer Placeholder 4">
            <a:extLst>
              <a:ext uri="{FF2B5EF4-FFF2-40B4-BE49-F238E27FC236}">
                <a16:creationId xmlns:a16="http://schemas.microsoft.com/office/drawing/2014/main" id="{81A02506-DD8B-824C-5210-24519537F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B55AF2-808B-D8B1-FF8E-FB0D251BC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5F77-E2AA-433D-84D6-CE74A0C56CF0}" type="slidenum">
              <a:rPr lang="en-US" smtClean="0"/>
              <a:t>‹#›</a:t>
            </a:fld>
            <a:endParaRPr lang="en-US"/>
          </a:p>
        </p:txBody>
      </p:sp>
    </p:spTree>
    <p:extLst>
      <p:ext uri="{BB962C8B-B14F-4D97-AF65-F5344CB8AC3E}">
        <p14:creationId xmlns:p14="http://schemas.microsoft.com/office/powerpoint/2010/main" val="3516726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C26F-8879-B20F-9538-935832B8C5F8}"/>
              </a:ext>
            </a:extLst>
          </p:cNvPr>
          <p:cNvSpPr>
            <a:spLocks noGrp="1"/>
          </p:cNvSpPr>
          <p:nvPr>
            <p:ph type="ctrTitle"/>
          </p:nvPr>
        </p:nvSpPr>
        <p:spPr/>
        <p:txBody>
          <a:bodyPr/>
          <a:lstStyle/>
          <a:p>
            <a:r>
              <a:rPr lang="en-US" dirty="0"/>
              <a:t>UCSD Embedded C Assignment 4</a:t>
            </a:r>
          </a:p>
        </p:txBody>
      </p:sp>
      <p:sp>
        <p:nvSpPr>
          <p:cNvPr id="3" name="Subtitle 2">
            <a:extLst>
              <a:ext uri="{FF2B5EF4-FFF2-40B4-BE49-F238E27FC236}">
                <a16:creationId xmlns:a16="http://schemas.microsoft.com/office/drawing/2014/main" id="{6DF7B292-4D76-D303-A564-BE0DD52CD77D}"/>
              </a:ext>
            </a:extLst>
          </p:cNvPr>
          <p:cNvSpPr>
            <a:spLocks noGrp="1"/>
          </p:cNvSpPr>
          <p:nvPr>
            <p:ph type="subTitle" idx="1"/>
          </p:nvPr>
        </p:nvSpPr>
        <p:spPr/>
        <p:txBody>
          <a:bodyPr/>
          <a:lstStyle/>
          <a:p>
            <a:r>
              <a:rPr lang="en-US" dirty="0"/>
              <a:t>By </a:t>
            </a:r>
          </a:p>
          <a:p>
            <a:r>
              <a:rPr lang="en-US" dirty="0"/>
              <a:t>Hsuankai Chang</a:t>
            </a:r>
          </a:p>
          <a:p>
            <a:r>
              <a:rPr lang="en-US" dirty="0"/>
              <a:t>hsuankac@umich.edu</a:t>
            </a:r>
          </a:p>
        </p:txBody>
      </p:sp>
    </p:spTree>
    <p:extLst>
      <p:ext uri="{BB962C8B-B14F-4D97-AF65-F5344CB8AC3E}">
        <p14:creationId xmlns:p14="http://schemas.microsoft.com/office/powerpoint/2010/main" val="34162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9. User Story 1:  Build and run in debug mode. Open tera term and test is successful</a:t>
            </a:r>
          </a:p>
        </p:txBody>
      </p:sp>
      <p:pic>
        <p:nvPicPr>
          <p:cNvPr id="5" name="Picture 4">
            <a:extLst>
              <a:ext uri="{FF2B5EF4-FFF2-40B4-BE49-F238E27FC236}">
                <a16:creationId xmlns:a16="http://schemas.microsoft.com/office/drawing/2014/main" id="{2DF03A37-29D6-246A-A37B-F10F12F7F913}"/>
              </a:ext>
            </a:extLst>
          </p:cNvPr>
          <p:cNvPicPr>
            <a:picLocks noChangeAspect="1"/>
          </p:cNvPicPr>
          <p:nvPr/>
        </p:nvPicPr>
        <p:blipFill>
          <a:blip r:embed="rId2"/>
          <a:stretch>
            <a:fillRect/>
          </a:stretch>
        </p:blipFill>
        <p:spPr>
          <a:xfrm>
            <a:off x="1790738" y="1618555"/>
            <a:ext cx="8610524" cy="5008536"/>
          </a:xfrm>
          <a:prstGeom prst="rect">
            <a:avLst/>
          </a:prstGeom>
        </p:spPr>
      </p:pic>
    </p:spTree>
    <p:extLst>
      <p:ext uri="{BB962C8B-B14F-4D97-AF65-F5344CB8AC3E}">
        <p14:creationId xmlns:p14="http://schemas.microsoft.com/office/powerpoint/2010/main" val="117805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10. User Story 2. WHO_AM_I. Polling. When the user selects 1, display contents of WHO_AM_I register from HTS221</a:t>
            </a:r>
          </a:p>
        </p:txBody>
      </p:sp>
      <p:pic>
        <p:nvPicPr>
          <p:cNvPr id="4" name="Picture 3">
            <a:extLst>
              <a:ext uri="{FF2B5EF4-FFF2-40B4-BE49-F238E27FC236}">
                <a16:creationId xmlns:a16="http://schemas.microsoft.com/office/drawing/2014/main" id="{74EA8450-49D3-6192-243C-CEFB26E41962}"/>
              </a:ext>
            </a:extLst>
          </p:cNvPr>
          <p:cNvPicPr>
            <a:picLocks noChangeAspect="1"/>
          </p:cNvPicPr>
          <p:nvPr/>
        </p:nvPicPr>
        <p:blipFill>
          <a:blip r:embed="rId2"/>
          <a:stretch>
            <a:fillRect/>
          </a:stretch>
        </p:blipFill>
        <p:spPr>
          <a:xfrm>
            <a:off x="1853839" y="1669404"/>
            <a:ext cx="8484322" cy="4729808"/>
          </a:xfrm>
          <a:prstGeom prst="rect">
            <a:avLst/>
          </a:prstGeom>
        </p:spPr>
      </p:pic>
    </p:spTree>
    <p:extLst>
      <p:ext uri="{BB962C8B-B14F-4D97-AF65-F5344CB8AC3E}">
        <p14:creationId xmlns:p14="http://schemas.microsoft.com/office/powerpoint/2010/main" val="402754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11. User Story 2: Build and run the code, test is successful</a:t>
            </a:r>
          </a:p>
        </p:txBody>
      </p:sp>
      <p:pic>
        <p:nvPicPr>
          <p:cNvPr id="4" name="Picture 3">
            <a:extLst>
              <a:ext uri="{FF2B5EF4-FFF2-40B4-BE49-F238E27FC236}">
                <a16:creationId xmlns:a16="http://schemas.microsoft.com/office/drawing/2014/main" id="{736BFD7D-42E3-09E2-171B-AA2A60E727AB}"/>
              </a:ext>
            </a:extLst>
          </p:cNvPr>
          <p:cNvPicPr>
            <a:picLocks noChangeAspect="1"/>
          </p:cNvPicPr>
          <p:nvPr/>
        </p:nvPicPr>
        <p:blipFill>
          <a:blip r:embed="rId2"/>
          <a:stretch>
            <a:fillRect/>
          </a:stretch>
        </p:blipFill>
        <p:spPr>
          <a:xfrm>
            <a:off x="1795380" y="1622615"/>
            <a:ext cx="8601240" cy="5050658"/>
          </a:xfrm>
          <a:prstGeom prst="rect">
            <a:avLst/>
          </a:prstGeom>
        </p:spPr>
      </p:pic>
    </p:spTree>
    <p:extLst>
      <p:ext uri="{BB962C8B-B14F-4D97-AF65-F5344CB8AC3E}">
        <p14:creationId xmlns:p14="http://schemas.microsoft.com/office/powerpoint/2010/main" val="119505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12. User Story 3. Temperature. Polling. The user selects 2, use polling to read HTS221 and display temperature on console.</a:t>
            </a:r>
          </a:p>
        </p:txBody>
      </p:sp>
      <p:pic>
        <p:nvPicPr>
          <p:cNvPr id="5" name="Picture 4">
            <a:extLst>
              <a:ext uri="{FF2B5EF4-FFF2-40B4-BE49-F238E27FC236}">
                <a16:creationId xmlns:a16="http://schemas.microsoft.com/office/drawing/2014/main" id="{EB09A24E-CA11-F837-D433-A5F6E429E5E0}"/>
              </a:ext>
            </a:extLst>
          </p:cNvPr>
          <p:cNvPicPr>
            <a:picLocks noChangeAspect="1"/>
          </p:cNvPicPr>
          <p:nvPr/>
        </p:nvPicPr>
        <p:blipFill>
          <a:blip r:embed="rId2"/>
          <a:stretch>
            <a:fillRect/>
          </a:stretch>
        </p:blipFill>
        <p:spPr>
          <a:xfrm>
            <a:off x="2379251" y="1534510"/>
            <a:ext cx="7605577" cy="4992414"/>
          </a:xfrm>
          <a:prstGeom prst="rect">
            <a:avLst/>
          </a:prstGeom>
        </p:spPr>
      </p:pic>
    </p:spTree>
    <p:extLst>
      <p:ext uri="{BB962C8B-B14F-4D97-AF65-F5344CB8AC3E}">
        <p14:creationId xmlns:p14="http://schemas.microsoft.com/office/powerpoint/2010/main" val="122689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13. User Story 3: Toggle between auto increment and direct read from LSB and MSB</a:t>
            </a:r>
          </a:p>
        </p:txBody>
      </p:sp>
      <p:pic>
        <p:nvPicPr>
          <p:cNvPr id="4" name="Picture 3">
            <a:extLst>
              <a:ext uri="{FF2B5EF4-FFF2-40B4-BE49-F238E27FC236}">
                <a16:creationId xmlns:a16="http://schemas.microsoft.com/office/drawing/2014/main" id="{3546BCCF-9D25-0C2E-0AF2-BEE8642C3A11}"/>
              </a:ext>
            </a:extLst>
          </p:cNvPr>
          <p:cNvPicPr>
            <a:picLocks noChangeAspect="1"/>
          </p:cNvPicPr>
          <p:nvPr/>
        </p:nvPicPr>
        <p:blipFill>
          <a:blip r:embed="rId2"/>
          <a:stretch>
            <a:fillRect/>
          </a:stretch>
        </p:blipFill>
        <p:spPr>
          <a:xfrm>
            <a:off x="1963972" y="1553490"/>
            <a:ext cx="7905241" cy="4931393"/>
          </a:xfrm>
          <a:prstGeom prst="rect">
            <a:avLst/>
          </a:prstGeom>
        </p:spPr>
      </p:pic>
    </p:spTree>
    <p:extLst>
      <p:ext uri="{BB962C8B-B14F-4D97-AF65-F5344CB8AC3E}">
        <p14:creationId xmlns:p14="http://schemas.microsoft.com/office/powerpoint/2010/main" val="1864845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14. User Story 3: Build and run the code, test is successful</a:t>
            </a:r>
          </a:p>
        </p:txBody>
      </p:sp>
      <p:pic>
        <p:nvPicPr>
          <p:cNvPr id="5" name="Picture 4">
            <a:extLst>
              <a:ext uri="{FF2B5EF4-FFF2-40B4-BE49-F238E27FC236}">
                <a16:creationId xmlns:a16="http://schemas.microsoft.com/office/drawing/2014/main" id="{3D4A9742-BE4D-90D5-BD4F-34486A0BAED3}"/>
              </a:ext>
            </a:extLst>
          </p:cNvPr>
          <p:cNvPicPr>
            <a:picLocks noChangeAspect="1"/>
          </p:cNvPicPr>
          <p:nvPr/>
        </p:nvPicPr>
        <p:blipFill>
          <a:blip r:embed="rId2"/>
          <a:stretch>
            <a:fillRect/>
          </a:stretch>
        </p:blipFill>
        <p:spPr>
          <a:xfrm>
            <a:off x="1645063" y="1744717"/>
            <a:ext cx="8901873" cy="4676631"/>
          </a:xfrm>
          <a:prstGeom prst="rect">
            <a:avLst/>
          </a:prstGeom>
        </p:spPr>
      </p:pic>
    </p:spTree>
    <p:extLst>
      <p:ext uri="{BB962C8B-B14F-4D97-AF65-F5344CB8AC3E}">
        <p14:creationId xmlns:p14="http://schemas.microsoft.com/office/powerpoint/2010/main" val="1426464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15. User Story 4. Temperature. Interrupts.  When the user selects 3, use interrupts to read from HTS221 and display temperature on console.</a:t>
            </a:r>
          </a:p>
        </p:txBody>
      </p:sp>
      <p:pic>
        <p:nvPicPr>
          <p:cNvPr id="4" name="Picture 3">
            <a:extLst>
              <a:ext uri="{FF2B5EF4-FFF2-40B4-BE49-F238E27FC236}">
                <a16:creationId xmlns:a16="http://schemas.microsoft.com/office/drawing/2014/main" id="{4FFD80B0-AC57-6D32-79A0-E130E3A67E6E}"/>
              </a:ext>
            </a:extLst>
          </p:cNvPr>
          <p:cNvPicPr>
            <a:picLocks noChangeAspect="1"/>
          </p:cNvPicPr>
          <p:nvPr/>
        </p:nvPicPr>
        <p:blipFill rotWithShape="1">
          <a:blip r:embed="rId2"/>
          <a:srcRect r="6868"/>
          <a:stretch/>
        </p:blipFill>
        <p:spPr>
          <a:xfrm>
            <a:off x="171381" y="1881723"/>
            <a:ext cx="5297264" cy="4324525"/>
          </a:xfrm>
          <a:prstGeom prst="rect">
            <a:avLst/>
          </a:prstGeom>
        </p:spPr>
      </p:pic>
      <p:pic>
        <p:nvPicPr>
          <p:cNvPr id="6" name="Picture 5">
            <a:extLst>
              <a:ext uri="{FF2B5EF4-FFF2-40B4-BE49-F238E27FC236}">
                <a16:creationId xmlns:a16="http://schemas.microsoft.com/office/drawing/2014/main" id="{D892F814-76BC-C1C1-AED0-774C57BFD24F}"/>
              </a:ext>
            </a:extLst>
          </p:cNvPr>
          <p:cNvPicPr>
            <a:picLocks noChangeAspect="1"/>
          </p:cNvPicPr>
          <p:nvPr/>
        </p:nvPicPr>
        <p:blipFill>
          <a:blip r:embed="rId3"/>
          <a:stretch>
            <a:fillRect/>
          </a:stretch>
        </p:blipFill>
        <p:spPr>
          <a:xfrm>
            <a:off x="5483272" y="1881722"/>
            <a:ext cx="6537347" cy="4324525"/>
          </a:xfrm>
          <a:prstGeom prst="rect">
            <a:avLst/>
          </a:prstGeom>
        </p:spPr>
      </p:pic>
    </p:spTree>
    <p:extLst>
      <p:ext uri="{BB962C8B-B14F-4D97-AF65-F5344CB8AC3E}">
        <p14:creationId xmlns:p14="http://schemas.microsoft.com/office/powerpoint/2010/main" val="251685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16. User Story 4: I code in the way that when we use Rx or Tx interrupt mode, we check if the </a:t>
            </a:r>
            <a:r>
              <a:rPr lang="en-US" sz="2200" kern="1200" dirty="0" err="1">
                <a:solidFill>
                  <a:schemeClr val="bg1"/>
                </a:solidFill>
                <a:latin typeface="+mj-lt"/>
                <a:ea typeface="+mj-ea"/>
                <a:cs typeface="+mj-cs"/>
              </a:rPr>
              <a:t>irq</a:t>
            </a:r>
            <a:r>
              <a:rPr lang="en-US" sz="2200" kern="1200" dirty="0">
                <a:solidFill>
                  <a:schemeClr val="bg1"/>
                </a:solidFill>
                <a:latin typeface="+mj-lt"/>
                <a:ea typeface="+mj-ea"/>
                <a:cs typeface="+mj-cs"/>
              </a:rPr>
              <a:t> is complete or not. If it is complete, we can run to the next line of code</a:t>
            </a:r>
          </a:p>
        </p:txBody>
      </p:sp>
      <p:pic>
        <p:nvPicPr>
          <p:cNvPr id="4" name="Picture 3">
            <a:extLst>
              <a:ext uri="{FF2B5EF4-FFF2-40B4-BE49-F238E27FC236}">
                <a16:creationId xmlns:a16="http://schemas.microsoft.com/office/drawing/2014/main" id="{146C6A54-DF93-C7BE-2E5D-17FEBC0BB617}"/>
              </a:ext>
            </a:extLst>
          </p:cNvPr>
          <p:cNvPicPr>
            <a:picLocks noChangeAspect="1"/>
          </p:cNvPicPr>
          <p:nvPr/>
        </p:nvPicPr>
        <p:blipFill>
          <a:blip r:embed="rId2"/>
          <a:stretch>
            <a:fillRect/>
          </a:stretch>
        </p:blipFill>
        <p:spPr>
          <a:xfrm>
            <a:off x="126295" y="1873188"/>
            <a:ext cx="6123585" cy="4718482"/>
          </a:xfrm>
          <a:prstGeom prst="rect">
            <a:avLst/>
          </a:prstGeom>
        </p:spPr>
      </p:pic>
      <p:pic>
        <p:nvPicPr>
          <p:cNvPr id="6" name="Picture 5">
            <a:extLst>
              <a:ext uri="{FF2B5EF4-FFF2-40B4-BE49-F238E27FC236}">
                <a16:creationId xmlns:a16="http://schemas.microsoft.com/office/drawing/2014/main" id="{042D954F-12BB-3AD7-B9A0-F22666FB865A}"/>
              </a:ext>
            </a:extLst>
          </p:cNvPr>
          <p:cNvPicPr>
            <a:picLocks noChangeAspect="1"/>
          </p:cNvPicPr>
          <p:nvPr/>
        </p:nvPicPr>
        <p:blipFill>
          <a:blip r:embed="rId3"/>
          <a:stretch>
            <a:fillRect/>
          </a:stretch>
        </p:blipFill>
        <p:spPr>
          <a:xfrm>
            <a:off x="6249880" y="1873188"/>
            <a:ext cx="5841951" cy="4718482"/>
          </a:xfrm>
          <a:prstGeom prst="rect">
            <a:avLst/>
          </a:prstGeom>
        </p:spPr>
      </p:pic>
    </p:spTree>
    <p:extLst>
      <p:ext uri="{BB962C8B-B14F-4D97-AF65-F5344CB8AC3E}">
        <p14:creationId xmlns:p14="http://schemas.microsoft.com/office/powerpoint/2010/main" val="71639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17. User Story 4</a:t>
            </a:r>
            <a:r>
              <a:rPr lang="en-US" sz="2200" dirty="0">
                <a:solidFill>
                  <a:schemeClr val="bg1"/>
                </a:solidFill>
              </a:rPr>
              <a:t>: Tx and Rx call back function implementation</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A4F599C6-355D-5B42-33B0-D54A2EFB0672}"/>
              </a:ext>
            </a:extLst>
          </p:cNvPr>
          <p:cNvPicPr>
            <a:picLocks noChangeAspect="1"/>
          </p:cNvPicPr>
          <p:nvPr/>
        </p:nvPicPr>
        <p:blipFill>
          <a:blip r:embed="rId2"/>
          <a:stretch>
            <a:fillRect/>
          </a:stretch>
        </p:blipFill>
        <p:spPr>
          <a:xfrm>
            <a:off x="1720027" y="1811045"/>
            <a:ext cx="8751946" cy="4395203"/>
          </a:xfrm>
          <a:prstGeom prst="rect">
            <a:avLst/>
          </a:prstGeom>
        </p:spPr>
      </p:pic>
    </p:spTree>
    <p:extLst>
      <p:ext uri="{BB962C8B-B14F-4D97-AF65-F5344CB8AC3E}">
        <p14:creationId xmlns:p14="http://schemas.microsoft.com/office/powerpoint/2010/main" val="205921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18. User Story 4: Build and run the code, test is successful. </a:t>
            </a:r>
            <a:r>
              <a:rPr lang="en-US" sz="2200" dirty="0">
                <a:solidFill>
                  <a:schemeClr val="bg1"/>
                </a:solidFill>
              </a:rPr>
              <a:t>I use auto increment to read the temperature data</a:t>
            </a:r>
            <a:endParaRPr lang="en-US" sz="2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5392DAA6-8749-1C0E-3B54-099C1610DC90}"/>
              </a:ext>
            </a:extLst>
          </p:cNvPr>
          <p:cNvPicPr>
            <a:picLocks noChangeAspect="1"/>
          </p:cNvPicPr>
          <p:nvPr/>
        </p:nvPicPr>
        <p:blipFill>
          <a:blip r:embed="rId2"/>
          <a:stretch>
            <a:fillRect/>
          </a:stretch>
        </p:blipFill>
        <p:spPr>
          <a:xfrm>
            <a:off x="2728010" y="1616578"/>
            <a:ext cx="6735979" cy="5012822"/>
          </a:xfrm>
          <a:prstGeom prst="rect">
            <a:avLst/>
          </a:prstGeom>
        </p:spPr>
      </p:pic>
    </p:spTree>
    <p:extLst>
      <p:ext uri="{BB962C8B-B14F-4D97-AF65-F5344CB8AC3E}">
        <p14:creationId xmlns:p14="http://schemas.microsoft.com/office/powerpoint/2010/main" val="32747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12B-1468-2E9D-7ACA-BF7DAAEB676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1. Startup STM32CubeIDE and create new STM32 project</a:t>
            </a:r>
          </a:p>
        </p:txBody>
      </p:sp>
      <p:pic>
        <p:nvPicPr>
          <p:cNvPr id="9" name="Picture 8">
            <a:extLst>
              <a:ext uri="{FF2B5EF4-FFF2-40B4-BE49-F238E27FC236}">
                <a16:creationId xmlns:a16="http://schemas.microsoft.com/office/drawing/2014/main" id="{F85719F8-9F6F-2466-4CAE-CA039FD1C212}"/>
              </a:ext>
            </a:extLst>
          </p:cNvPr>
          <p:cNvPicPr>
            <a:picLocks noChangeAspect="1"/>
          </p:cNvPicPr>
          <p:nvPr/>
        </p:nvPicPr>
        <p:blipFill>
          <a:blip r:embed="rId2"/>
          <a:stretch>
            <a:fillRect/>
          </a:stretch>
        </p:blipFill>
        <p:spPr>
          <a:xfrm>
            <a:off x="2039939" y="1760019"/>
            <a:ext cx="8316635" cy="4482549"/>
          </a:xfrm>
          <a:prstGeom prst="rect">
            <a:avLst/>
          </a:prstGeom>
        </p:spPr>
      </p:pic>
    </p:spTree>
    <p:extLst>
      <p:ext uri="{BB962C8B-B14F-4D97-AF65-F5344CB8AC3E}">
        <p14:creationId xmlns:p14="http://schemas.microsoft.com/office/powerpoint/2010/main" val="67054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19. User Story 5. Temperature. DMA. When the user selects 4, use DMA to read from HTS221 and display temperature on console. Modify the DMA1 in .</a:t>
            </a:r>
            <a:r>
              <a:rPr lang="en-US" sz="2000" kern="1200" dirty="0" err="1">
                <a:solidFill>
                  <a:schemeClr val="bg1"/>
                </a:solidFill>
                <a:latin typeface="+mj-lt"/>
                <a:ea typeface="+mj-ea"/>
                <a:cs typeface="+mj-cs"/>
              </a:rPr>
              <a:t>ioc</a:t>
            </a:r>
            <a:r>
              <a:rPr lang="en-US" sz="2000" kern="1200" dirty="0">
                <a:solidFill>
                  <a:schemeClr val="bg1"/>
                </a:solidFill>
                <a:latin typeface="+mj-lt"/>
                <a:ea typeface="+mj-ea"/>
                <a:cs typeface="+mj-cs"/>
              </a:rPr>
              <a:t> file first</a:t>
            </a:r>
          </a:p>
        </p:txBody>
      </p:sp>
      <p:pic>
        <p:nvPicPr>
          <p:cNvPr id="4" name="Picture 3">
            <a:extLst>
              <a:ext uri="{FF2B5EF4-FFF2-40B4-BE49-F238E27FC236}">
                <a16:creationId xmlns:a16="http://schemas.microsoft.com/office/drawing/2014/main" id="{B0438AD3-0B02-0D72-0FB2-29536A7530C9}"/>
              </a:ext>
            </a:extLst>
          </p:cNvPr>
          <p:cNvPicPr>
            <a:picLocks noChangeAspect="1"/>
          </p:cNvPicPr>
          <p:nvPr/>
        </p:nvPicPr>
        <p:blipFill>
          <a:blip r:embed="rId2"/>
          <a:stretch>
            <a:fillRect/>
          </a:stretch>
        </p:blipFill>
        <p:spPr>
          <a:xfrm>
            <a:off x="1643848" y="1667300"/>
            <a:ext cx="8904303" cy="4966564"/>
          </a:xfrm>
          <a:prstGeom prst="rect">
            <a:avLst/>
          </a:prstGeom>
        </p:spPr>
      </p:pic>
    </p:spTree>
    <p:extLst>
      <p:ext uri="{BB962C8B-B14F-4D97-AF65-F5344CB8AC3E}">
        <p14:creationId xmlns:p14="http://schemas.microsoft.com/office/powerpoint/2010/main" val="423357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20. User Story 5. Write the code in </a:t>
            </a:r>
            <a:r>
              <a:rPr lang="en-US" sz="2000" kern="1200" dirty="0" err="1">
                <a:solidFill>
                  <a:schemeClr val="bg1"/>
                </a:solidFill>
                <a:latin typeface="+mj-lt"/>
                <a:ea typeface="+mj-ea"/>
                <a:cs typeface="+mj-cs"/>
              </a:rPr>
              <a:t>main.c</a:t>
            </a:r>
            <a:r>
              <a:rPr lang="en-US" sz="2000" kern="1200" dirty="0">
                <a:solidFill>
                  <a:schemeClr val="bg1"/>
                </a:solidFill>
                <a:latin typeface="+mj-lt"/>
                <a:ea typeface="+mj-ea"/>
                <a:cs typeface="+mj-cs"/>
              </a:rPr>
              <a:t> file, it is very similar to the interrupt version</a:t>
            </a:r>
          </a:p>
        </p:txBody>
      </p:sp>
      <p:pic>
        <p:nvPicPr>
          <p:cNvPr id="5" name="Picture 4">
            <a:extLst>
              <a:ext uri="{FF2B5EF4-FFF2-40B4-BE49-F238E27FC236}">
                <a16:creationId xmlns:a16="http://schemas.microsoft.com/office/drawing/2014/main" id="{BABA4B71-1025-B370-5DA0-832A1A39ECB1}"/>
              </a:ext>
            </a:extLst>
          </p:cNvPr>
          <p:cNvPicPr>
            <a:picLocks noChangeAspect="1"/>
          </p:cNvPicPr>
          <p:nvPr/>
        </p:nvPicPr>
        <p:blipFill>
          <a:blip r:embed="rId2"/>
          <a:stretch>
            <a:fillRect/>
          </a:stretch>
        </p:blipFill>
        <p:spPr>
          <a:xfrm>
            <a:off x="1677880" y="1757778"/>
            <a:ext cx="8614704" cy="4562225"/>
          </a:xfrm>
          <a:prstGeom prst="rect">
            <a:avLst/>
          </a:prstGeom>
        </p:spPr>
      </p:pic>
    </p:spTree>
    <p:extLst>
      <p:ext uri="{BB962C8B-B14F-4D97-AF65-F5344CB8AC3E}">
        <p14:creationId xmlns:p14="http://schemas.microsoft.com/office/powerpoint/2010/main" val="3949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21. User Story 5. Write the code in </a:t>
            </a:r>
            <a:r>
              <a:rPr lang="en-US" sz="2000" kern="1200" dirty="0" err="1">
                <a:solidFill>
                  <a:schemeClr val="bg1"/>
                </a:solidFill>
                <a:latin typeface="+mj-lt"/>
                <a:ea typeface="+mj-ea"/>
                <a:cs typeface="+mj-cs"/>
              </a:rPr>
              <a:t>main.c</a:t>
            </a:r>
            <a:r>
              <a:rPr lang="en-US" sz="2000" kern="1200" dirty="0">
                <a:solidFill>
                  <a:schemeClr val="bg1"/>
                </a:solidFill>
                <a:latin typeface="+mj-lt"/>
                <a:ea typeface="+mj-ea"/>
                <a:cs typeface="+mj-cs"/>
              </a:rPr>
              <a:t> file, continue</a:t>
            </a:r>
          </a:p>
        </p:txBody>
      </p:sp>
      <p:pic>
        <p:nvPicPr>
          <p:cNvPr id="4" name="Picture 3">
            <a:extLst>
              <a:ext uri="{FF2B5EF4-FFF2-40B4-BE49-F238E27FC236}">
                <a16:creationId xmlns:a16="http://schemas.microsoft.com/office/drawing/2014/main" id="{2BC6513D-C6F0-4C46-5ACE-8F7BC6976FBA}"/>
              </a:ext>
            </a:extLst>
          </p:cNvPr>
          <p:cNvPicPr>
            <a:picLocks noChangeAspect="1"/>
          </p:cNvPicPr>
          <p:nvPr/>
        </p:nvPicPr>
        <p:blipFill>
          <a:blip r:embed="rId2"/>
          <a:stretch>
            <a:fillRect/>
          </a:stretch>
        </p:blipFill>
        <p:spPr>
          <a:xfrm>
            <a:off x="2094605" y="1540440"/>
            <a:ext cx="8002789" cy="4674093"/>
          </a:xfrm>
          <a:prstGeom prst="rect">
            <a:avLst/>
          </a:prstGeom>
        </p:spPr>
      </p:pic>
    </p:spTree>
    <p:extLst>
      <p:ext uri="{BB962C8B-B14F-4D97-AF65-F5344CB8AC3E}">
        <p14:creationId xmlns:p14="http://schemas.microsoft.com/office/powerpoint/2010/main" val="347055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22. User Story 5. Write the code in </a:t>
            </a:r>
            <a:r>
              <a:rPr lang="en-US" sz="2000" kern="1200" dirty="0" err="1">
                <a:solidFill>
                  <a:schemeClr val="bg1"/>
                </a:solidFill>
                <a:latin typeface="+mj-lt"/>
                <a:ea typeface="+mj-ea"/>
                <a:cs typeface="+mj-cs"/>
              </a:rPr>
              <a:t>main.c</a:t>
            </a:r>
            <a:r>
              <a:rPr lang="en-US" sz="2000" kern="1200" dirty="0">
                <a:solidFill>
                  <a:schemeClr val="bg1"/>
                </a:solidFill>
                <a:latin typeface="+mj-lt"/>
                <a:ea typeface="+mj-ea"/>
                <a:cs typeface="+mj-cs"/>
              </a:rPr>
              <a:t> file, continue</a:t>
            </a:r>
          </a:p>
        </p:txBody>
      </p:sp>
      <p:pic>
        <p:nvPicPr>
          <p:cNvPr id="5" name="Picture 4">
            <a:extLst>
              <a:ext uri="{FF2B5EF4-FFF2-40B4-BE49-F238E27FC236}">
                <a16:creationId xmlns:a16="http://schemas.microsoft.com/office/drawing/2014/main" id="{E8801AC8-A1E0-62A8-50CD-D980E420014F}"/>
              </a:ext>
            </a:extLst>
          </p:cNvPr>
          <p:cNvPicPr>
            <a:picLocks noChangeAspect="1"/>
          </p:cNvPicPr>
          <p:nvPr/>
        </p:nvPicPr>
        <p:blipFill>
          <a:blip r:embed="rId2"/>
          <a:stretch>
            <a:fillRect/>
          </a:stretch>
        </p:blipFill>
        <p:spPr>
          <a:xfrm>
            <a:off x="133165" y="1482569"/>
            <a:ext cx="6827093" cy="2922279"/>
          </a:xfrm>
          <a:prstGeom prst="rect">
            <a:avLst/>
          </a:prstGeom>
        </p:spPr>
      </p:pic>
      <p:pic>
        <p:nvPicPr>
          <p:cNvPr id="7" name="Picture 6">
            <a:extLst>
              <a:ext uri="{FF2B5EF4-FFF2-40B4-BE49-F238E27FC236}">
                <a16:creationId xmlns:a16="http://schemas.microsoft.com/office/drawing/2014/main" id="{C7CE496E-E0F3-D489-4CC7-CF7B9FB60DCF}"/>
              </a:ext>
            </a:extLst>
          </p:cNvPr>
          <p:cNvPicPr>
            <a:picLocks noChangeAspect="1"/>
          </p:cNvPicPr>
          <p:nvPr/>
        </p:nvPicPr>
        <p:blipFill>
          <a:blip r:embed="rId3"/>
          <a:stretch>
            <a:fillRect/>
          </a:stretch>
        </p:blipFill>
        <p:spPr>
          <a:xfrm>
            <a:off x="5530788" y="4404848"/>
            <a:ext cx="6459983" cy="2306670"/>
          </a:xfrm>
          <a:prstGeom prst="rect">
            <a:avLst/>
          </a:prstGeom>
        </p:spPr>
      </p:pic>
    </p:spTree>
    <p:extLst>
      <p:ext uri="{BB962C8B-B14F-4D97-AF65-F5344CB8AC3E}">
        <p14:creationId xmlns:p14="http://schemas.microsoft.com/office/powerpoint/2010/main" val="385826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23. User Story 5. Build and run the code, test is successful</a:t>
            </a:r>
          </a:p>
        </p:txBody>
      </p:sp>
      <p:pic>
        <p:nvPicPr>
          <p:cNvPr id="4" name="Picture 3">
            <a:extLst>
              <a:ext uri="{FF2B5EF4-FFF2-40B4-BE49-F238E27FC236}">
                <a16:creationId xmlns:a16="http://schemas.microsoft.com/office/drawing/2014/main" id="{764D2A60-B05A-EE30-946B-817AD325F40B}"/>
              </a:ext>
            </a:extLst>
          </p:cNvPr>
          <p:cNvPicPr>
            <a:picLocks noChangeAspect="1"/>
          </p:cNvPicPr>
          <p:nvPr/>
        </p:nvPicPr>
        <p:blipFill rotWithShape="1">
          <a:blip r:embed="rId2"/>
          <a:srcRect b="32872"/>
          <a:stretch/>
        </p:blipFill>
        <p:spPr>
          <a:xfrm>
            <a:off x="2730392" y="1869713"/>
            <a:ext cx="6855503" cy="3118573"/>
          </a:xfrm>
          <a:prstGeom prst="rect">
            <a:avLst/>
          </a:prstGeom>
        </p:spPr>
      </p:pic>
    </p:spTree>
    <p:extLst>
      <p:ext uri="{BB962C8B-B14F-4D97-AF65-F5344CB8AC3E}">
        <p14:creationId xmlns:p14="http://schemas.microsoft.com/office/powerpoint/2010/main" val="421646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Appendix, schematic for HTS221</a:t>
            </a:r>
          </a:p>
        </p:txBody>
      </p:sp>
      <p:pic>
        <p:nvPicPr>
          <p:cNvPr id="5" name="Picture 4">
            <a:extLst>
              <a:ext uri="{FF2B5EF4-FFF2-40B4-BE49-F238E27FC236}">
                <a16:creationId xmlns:a16="http://schemas.microsoft.com/office/drawing/2014/main" id="{F2EBA02B-D4E1-48E4-A010-F6FE88D0982B}"/>
              </a:ext>
            </a:extLst>
          </p:cNvPr>
          <p:cNvPicPr>
            <a:picLocks noChangeAspect="1"/>
          </p:cNvPicPr>
          <p:nvPr/>
        </p:nvPicPr>
        <p:blipFill>
          <a:blip r:embed="rId2"/>
          <a:stretch>
            <a:fillRect/>
          </a:stretch>
        </p:blipFill>
        <p:spPr>
          <a:xfrm>
            <a:off x="2042847" y="2350502"/>
            <a:ext cx="8106305" cy="2576605"/>
          </a:xfrm>
          <a:prstGeom prst="rect">
            <a:avLst/>
          </a:prstGeom>
        </p:spPr>
      </p:pic>
    </p:spTree>
    <p:extLst>
      <p:ext uri="{BB962C8B-B14F-4D97-AF65-F5344CB8AC3E}">
        <p14:creationId xmlns:p14="http://schemas.microsoft.com/office/powerpoint/2010/main" val="47626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56AD1-4506-4364-52DF-058EE976BE79}"/>
              </a:ext>
            </a:extLst>
          </p:cNvPr>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Step 2. </a:t>
            </a:r>
            <a:r>
              <a:rPr lang="en-US" sz="2400" dirty="0">
                <a:solidFill>
                  <a:schemeClr val="bg1"/>
                </a:solidFill>
              </a:rPr>
              <a:t>Access board selector and t</a:t>
            </a:r>
            <a:r>
              <a:rPr lang="en-US" sz="2400" kern="1200" dirty="0">
                <a:solidFill>
                  <a:schemeClr val="bg1"/>
                </a:solidFill>
                <a:latin typeface="+mj-lt"/>
                <a:ea typeface="+mj-ea"/>
                <a:cs typeface="+mj-cs"/>
              </a:rPr>
              <a:t>ype in the board you use, click Next</a:t>
            </a:r>
          </a:p>
        </p:txBody>
      </p:sp>
      <p:pic>
        <p:nvPicPr>
          <p:cNvPr id="5" name="Content Placeholder 4">
            <a:extLst>
              <a:ext uri="{FF2B5EF4-FFF2-40B4-BE49-F238E27FC236}">
                <a16:creationId xmlns:a16="http://schemas.microsoft.com/office/drawing/2014/main" id="{DA92D20E-8C59-60B4-6F44-9DC52328AF76}"/>
              </a:ext>
            </a:extLst>
          </p:cNvPr>
          <p:cNvPicPr>
            <a:picLocks noGrp="1" noChangeAspect="1"/>
          </p:cNvPicPr>
          <p:nvPr>
            <p:ph idx="1"/>
          </p:nvPr>
        </p:nvPicPr>
        <p:blipFill>
          <a:blip r:embed="rId2"/>
          <a:stretch>
            <a:fillRect/>
          </a:stretch>
        </p:blipFill>
        <p:spPr>
          <a:xfrm>
            <a:off x="2083032" y="1675227"/>
            <a:ext cx="8025935" cy="4394199"/>
          </a:xfrm>
          <a:prstGeom prst="rect">
            <a:avLst/>
          </a:prstGeom>
        </p:spPr>
      </p:pic>
    </p:spTree>
    <p:extLst>
      <p:ext uri="{BB962C8B-B14F-4D97-AF65-F5344CB8AC3E}">
        <p14:creationId xmlns:p14="http://schemas.microsoft.com/office/powerpoint/2010/main" val="1039105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E1BDE-F8C3-089B-88DA-16CCB29247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3. </a:t>
            </a:r>
            <a:r>
              <a:rPr lang="en-US" sz="2400" dirty="0">
                <a:solidFill>
                  <a:schemeClr val="bg1"/>
                </a:solidFill>
              </a:rPr>
              <a:t>Enter the project name then click Next</a:t>
            </a:r>
            <a:endParaRPr lang="en-US" sz="24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44DE07BA-9949-9546-CB5A-53BE276FD244}"/>
              </a:ext>
            </a:extLst>
          </p:cNvPr>
          <p:cNvPicPr>
            <a:picLocks noChangeAspect="1"/>
          </p:cNvPicPr>
          <p:nvPr/>
        </p:nvPicPr>
        <p:blipFill>
          <a:blip r:embed="rId2"/>
          <a:stretch>
            <a:fillRect/>
          </a:stretch>
        </p:blipFill>
        <p:spPr>
          <a:xfrm>
            <a:off x="3567251" y="1506694"/>
            <a:ext cx="5057498" cy="5216491"/>
          </a:xfrm>
          <a:prstGeom prst="rect">
            <a:avLst/>
          </a:prstGeom>
        </p:spPr>
      </p:pic>
    </p:spTree>
    <p:extLst>
      <p:ext uri="{BB962C8B-B14F-4D97-AF65-F5344CB8AC3E}">
        <p14:creationId xmlns:p14="http://schemas.microsoft.com/office/powerpoint/2010/main" val="108790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a:t>
            </a:r>
            <a:r>
              <a:rPr lang="en-US" sz="2400" dirty="0">
                <a:solidFill>
                  <a:schemeClr val="bg1"/>
                </a:solidFill>
              </a:rPr>
              <a:t>4</a:t>
            </a:r>
            <a:r>
              <a:rPr lang="en-US" sz="2400" kern="1200" dirty="0">
                <a:solidFill>
                  <a:schemeClr val="bg1"/>
                </a:solidFill>
                <a:latin typeface="+mj-lt"/>
                <a:ea typeface="+mj-ea"/>
                <a:cs typeface="+mj-cs"/>
              </a:rPr>
              <a:t>. </a:t>
            </a:r>
            <a:r>
              <a:rPr lang="en-US" sz="2400" dirty="0">
                <a:solidFill>
                  <a:schemeClr val="bg1"/>
                </a:solidFill>
              </a:rPr>
              <a:t>See the firmware package name and version</a:t>
            </a:r>
            <a:endParaRPr lang="en-US" sz="24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C84F3E83-7F43-E09A-2616-39F89F5796FF}"/>
              </a:ext>
            </a:extLst>
          </p:cNvPr>
          <p:cNvPicPr>
            <a:picLocks noChangeAspect="1"/>
          </p:cNvPicPr>
          <p:nvPr/>
        </p:nvPicPr>
        <p:blipFill>
          <a:blip r:embed="rId2"/>
          <a:stretch>
            <a:fillRect/>
          </a:stretch>
        </p:blipFill>
        <p:spPr>
          <a:xfrm>
            <a:off x="3454102" y="1944210"/>
            <a:ext cx="5283796" cy="4434395"/>
          </a:xfrm>
          <a:prstGeom prst="rect">
            <a:avLst/>
          </a:prstGeom>
        </p:spPr>
      </p:pic>
    </p:spTree>
    <p:extLst>
      <p:ext uri="{BB962C8B-B14F-4D97-AF65-F5344CB8AC3E}">
        <p14:creationId xmlns:p14="http://schemas.microsoft.com/office/powerpoint/2010/main" val="53150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F43A6-3706-0B68-A4A6-386DD7FAFC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400" kern="1200" dirty="0">
                <a:solidFill>
                  <a:schemeClr val="bg1"/>
                </a:solidFill>
                <a:latin typeface="+mj-lt"/>
                <a:ea typeface="+mj-ea"/>
                <a:cs typeface="+mj-cs"/>
              </a:rPr>
              <a:t>Step 5. Click yes to initialize all peripherals to default</a:t>
            </a:r>
          </a:p>
        </p:txBody>
      </p:sp>
      <p:pic>
        <p:nvPicPr>
          <p:cNvPr id="4" name="Picture 3">
            <a:extLst>
              <a:ext uri="{FF2B5EF4-FFF2-40B4-BE49-F238E27FC236}">
                <a16:creationId xmlns:a16="http://schemas.microsoft.com/office/drawing/2014/main" id="{58A10C27-A3E0-65DE-28B1-4B281169CE4A}"/>
              </a:ext>
            </a:extLst>
          </p:cNvPr>
          <p:cNvPicPr>
            <a:picLocks noChangeAspect="1"/>
          </p:cNvPicPr>
          <p:nvPr/>
        </p:nvPicPr>
        <p:blipFill>
          <a:blip r:embed="rId2"/>
          <a:stretch>
            <a:fillRect/>
          </a:stretch>
        </p:blipFill>
        <p:spPr>
          <a:xfrm>
            <a:off x="2652712" y="1800225"/>
            <a:ext cx="6886575" cy="4591050"/>
          </a:xfrm>
          <a:prstGeom prst="rect">
            <a:avLst/>
          </a:prstGeom>
        </p:spPr>
      </p:pic>
    </p:spTree>
    <p:extLst>
      <p:ext uri="{BB962C8B-B14F-4D97-AF65-F5344CB8AC3E}">
        <p14:creationId xmlns:p14="http://schemas.microsoft.com/office/powerpoint/2010/main" val="367401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Step 6. When in .</a:t>
            </a:r>
            <a:r>
              <a:rPr lang="en-US" sz="2200" kern="1200" dirty="0" err="1">
                <a:solidFill>
                  <a:schemeClr val="bg1"/>
                </a:solidFill>
                <a:latin typeface="+mj-lt"/>
                <a:ea typeface="+mj-ea"/>
                <a:cs typeface="+mj-cs"/>
              </a:rPr>
              <a:t>ioc</a:t>
            </a:r>
            <a:r>
              <a:rPr lang="en-US" sz="2200" kern="1200" dirty="0">
                <a:solidFill>
                  <a:schemeClr val="bg1"/>
                </a:solidFill>
                <a:latin typeface="+mj-lt"/>
                <a:ea typeface="+mj-ea"/>
                <a:cs typeface="+mj-cs"/>
              </a:rPr>
              <a:t> file, click Pinout &amp; Configurations</a:t>
            </a:r>
          </a:p>
        </p:txBody>
      </p:sp>
      <p:pic>
        <p:nvPicPr>
          <p:cNvPr id="6" name="Picture 5">
            <a:extLst>
              <a:ext uri="{FF2B5EF4-FFF2-40B4-BE49-F238E27FC236}">
                <a16:creationId xmlns:a16="http://schemas.microsoft.com/office/drawing/2014/main" id="{D562BA03-03A2-3F93-4F01-E1EC6F91584C}"/>
              </a:ext>
            </a:extLst>
          </p:cNvPr>
          <p:cNvPicPr>
            <a:picLocks noChangeAspect="1"/>
          </p:cNvPicPr>
          <p:nvPr/>
        </p:nvPicPr>
        <p:blipFill>
          <a:blip r:embed="rId2"/>
          <a:stretch>
            <a:fillRect/>
          </a:stretch>
        </p:blipFill>
        <p:spPr>
          <a:xfrm>
            <a:off x="2027297" y="1675227"/>
            <a:ext cx="8137406" cy="4394199"/>
          </a:xfrm>
          <a:prstGeom prst="rect">
            <a:avLst/>
          </a:prstGeom>
        </p:spPr>
      </p:pic>
    </p:spTree>
    <p:extLst>
      <p:ext uri="{BB962C8B-B14F-4D97-AF65-F5344CB8AC3E}">
        <p14:creationId xmlns:p14="http://schemas.microsoft.com/office/powerpoint/2010/main" val="2758791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000" kern="1200" dirty="0">
                <a:solidFill>
                  <a:schemeClr val="bg1"/>
                </a:solidFill>
                <a:latin typeface="+mj-lt"/>
                <a:ea typeface="+mj-ea"/>
                <a:cs typeface="+mj-cs"/>
              </a:rPr>
              <a:t>Step 7. Keep the default I2C settings</a:t>
            </a:r>
          </a:p>
        </p:txBody>
      </p:sp>
      <p:pic>
        <p:nvPicPr>
          <p:cNvPr id="5" name="Picture 4">
            <a:extLst>
              <a:ext uri="{FF2B5EF4-FFF2-40B4-BE49-F238E27FC236}">
                <a16:creationId xmlns:a16="http://schemas.microsoft.com/office/drawing/2014/main" id="{2A8F9489-AFC1-DCED-9CF1-69CF0CC2CA84}"/>
              </a:ext>
            </a:extLst>
          </p:cNvPr>
          <p:cNvPicPr>
            <a:picLocks noChangeAspect="1"/>
          </p:cNvPicPr>
          <p:nvPr/>
        </p:nvPicPr>
        <p:blipFill>
          <a:blip r:embed="rId2"/>
          <a:stretch>
            <a:fillRect/>
          </a:stretch>
        </p:blipFill>
        <p:spPr>
          <a:xfrm>
            <a:off x="1832461" y="1508973"/>
            <a:ext cx="9214229" cy="5113897"/>
          </a:xfrm>
          <a:prstGeom prst="rect">
            <a:avLst/>
          </a:prstGeom>
        </p:spPr>
      </p:pic>
    </p:spTree>
    <p:extLst>
      <p:ext uri="{BB962C8B-B14F-4D97-AF65-F5344CB8AC3E}">
        <p14:creationId xmlns:p14="http://schemas.microsoft.com/office/powerpoint/2010/main" val="347890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748C-7100-0B59-F7D3-4DBDF9440CC3}"/>
              </a:ext>
            </a:extLst>
          </p:cNvPr>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1800" kern="1200" dirty="0">
                <a:solidFill>
                  <a:schemeClr val="bg1"/>
                </a:solidFill>
                <a:latin typeface="+mj-lt"/>
                <a:ea typeface="+mj-ea"/>
                <a:cs typeface="+mj-cs"/>
              </a:rPr>
              <a:t>Step 8. User Story 1. CLI. Create a CLI (Command Line Interface) on UART1 that prompts you to enter a 1 for WHO_AM_I using polling, 2 temperature read using polling, and 3 for temperature readings using interrupts, and a 4 for temperature read using DMA&gt;</a:t>
            </a:r>
          </a:p>
        </p:txBody>
      </p:sp>
      <p:pic>
        <p:nvPicPr>
          <p:cNvPr id="5" name="Picture 4">
            <a:extLst>
              <a:ext uri="{FF2B5EF4-FFF2-40B4-BE49-F238E27FC236}">
                <a16:creationId xmlns:a16="http://schemas.microsoft.com/office/drawing/2014/main" id="{C1C63861-8964-FBC5-BA65-4313175C26B6}"/>
              </a:ext>
            </a:extLst>
          </p:cNvPr>
          <p:cNvPicPr>
            <a:picLocks noChangeAspect="1"/>
          </p:cNvPicPr>
          <p:nvPr/>
        </p:nvPicPr>
        <p:blipFill rotWithShape="1">
          <a:blip r:embed="rId2"/>
          <a:srcRect l="1010"/>
          <a:stretch/>
        </p:blipFill>
        <p:spPr>
          <a:xfrm>
            <a:off x="4959927" y="1644071"/>
            <a:ext cx="6984810" cy="4777509"/>
          </a:xfrm>
          <a:prstGeom prst="rect">
            <a:avLst/>
          </a:prstGeom>
        </p:spPr>
      </p:pic>
      <p:pic>
        <p:nvPicPr>
          <p:cNvPr id="8" name="Picture 7">
            <a:extLst>
              <a:ext uri="{FF2B5EF4-FFF2-40B4-BE49-F238E27FC236}">
                <a16:creationId xmlns:a16="http://schemas.microsoft.com/office/drawing/2014/main" id="{5961CE33-E25C-B855-E9A8-FB5A11005997}"/>
              </a:ext>
            </a:extLst>
          </p:cNvPr>
          <p:cNvPicPr>
            <a:picLocks noChangeAspect="1"/>
          </p:cNvPicPr>
          <p:nvPr/>
        </p:nvPicPr>
        <p:blipFill>
          <a:blip r:embed="rId3"/>
          <a:stretch>
            <a:fillRect/>
          </a:stretch>
        </p:blipFill>
        <p:spPr>
          <a:xfrm>
            <a:off x="247263" y="1644072"/>
            <a:ext cx="4191070" cy="4777509"/>
          </a:xfrm>
          <a:prstGeom prst="rect">
            <a:avLst/>
          </a:prstGeom>
        </p:spPr>
      </p:pic>
    </p:spTree>
    <p:extLst>
      <p:ext uri="{BB962C8B-B14F-4D97-AF65-F5344CB8AC3E}">
        <p14:creationId xmlns:p14="http://schemas.microsoft.com/office/powerpoint/2010/main" val="2633990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1592</TotalTime>
  <Words>510</Words>
  <Application>Microsoft Office PowerPoint</Application>
  <PresentationFormat>Widescreen</PresentationFormat>
  <Paragraphs>28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UCSD Embedded C Assignment 4</vt:lpstr>
      <vt:lpstr>Step 1. Startup STM32CubeIDE and create new STM32 project</vt:lpstr>
      <vt:lpstr>Step 2. Access board selector and type in the board you use, click Next</vt:lpstr>
      <vt:lpstr>Step 3. Enter the project name then click Next</vt:lpstr>
      <vt:lpstr>Step 4. See the firmware package name and version</vt:lpstr>
      <vt:lpstr>Step 5. Click yes to initialize all peripherals to default</vt:lpstr>
      <vt:lpstr>Step 6. When in .ioc file, click Pinout &amp; Configurations</vt:lpstr>
      <vt:lpstr>Step 7. Keep the default I2C settings</vt:lpstr>
      <vt:lpstr>Step 8. User Story 1. CLI. Create a CLI (Command Line Interface) on UART1 that prompts you to enter a 1 for WHO_AM_I using polling, 2 temperature read using polling, and 3 for temperature readings using interrupts, and a 4 for temperature read using DMA&gt;</vt:lpstr>
      <vt:lpstr>Step 9. User Story 1:  Build and run in debug mode. Open tera term and test is successful</vt:lpstr>
      <vt:lpstr>Step 10. User Story 2. WHO_AM_I. Polling. When the user selects 1, display contents of WHO_AM_I register from HTS221</vt:lpstr>
      <vt:lpstr>Step 11. User Story 2: Build and run the code, test is successful</vt:lpstr>
      <vt:lpstr>Step 12. User Story 3. Temperature. Polling. The user selects 2, use polling to read HTS221 and display temperature on console.</vt:lpstr>
      <vt:lpstr>Step 13. User Story 3: Toggle between auto increment and direct read from LSB and MSB</vt:lpstr>
      <vt:lpstr>Step 14. User Story 3: Build and run the code, test is successful</vt:lpstr>
      <vt:lpstr>Step 15. User Story 4. Temperature. Interrupts.  When the user selects 3, use interrupts to read from HTS221 and display temperature on console.</vt:lpstr>
      <vt:lpstr>Step 16. User Story 4: I code in the way that when we use Rx or Tx interrupt mode, we check if the irq is complete or not. If it is complete, we can run to the next line of code</vt:lpstr>
      <vt:lpstr>Step 17. User Story 4: Tx and Rx call back function implementation</vt:lpstr>
      <vt:lpstr>Step 18. User Story 4: Build and run the code, test is successful. I use auto increment to read the temperature data</vt:lpstr>
      <vt:lpstr>Step 19. User Story 5. Temperature. DMA. When the user selects 4, use DMA to read from HTS221 and display temperature on console. Modify the DMA1 in .ioc file first</vt:lpstr>
      <vt:lpstr>Step 20. User Story 5. Write the code in main.c file, it is very similar to the interrupt version</vt:lpstr>
      <vt:lpstr>Step 21. User Story 5. Write the code in main.c file, continue</vt:lpstr>
      <vt:lpstr>Step 22. User Story 5. Write the code in main.c file, continue</vt:lpstr>
      <vt:lpstr>Step 23. User Story 5. Build and run the code, test is successful</vt:lpstr>
      <vt:lpstr>Appendix, schematic for HTS221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USCD Embedded C Assignment 1</dc:title>
  <dc:creator>Hsuan-Kai Chang</dc:creator>
  <cp:lastModifiedBy>Hsuan-Kai Chang</cp:lastModifiedBy>
  <cp:revision>294</cp:revision>
  <dcterms:created xsi:type="dcterms:W3CDTF">2023-03-30T20:23:47Z</dcterms:created>
  <dcterms:modified xsi:type="dcterms:W3CDTF">2023-08-02T20:51:52Z</dcterms:modified>
</cp:coreProperties>
</file>